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256" r:id="rId2"/>
    <p:sldId id="263" r:id="rId3"/>
    <p:sldId id="260" r:id="rId4"/>
    <p:sldId id="267" r:id="rId5"/>
    <p:sldId id="261" r:id="rId6"/>
    <p:sldId id="266" r:id="rId7"/>
    <p:sldId id="265" r:id="rId8"/>
    <p:sldId id="262" r:id="rId9"/>
    <p:sldId id="264" r:id="rId10"/>
  </p:sldIdLst>
  <p:sldSz cx="9144000" cy="6858000" type="screen4x3"/>
  <p:notesSz cx="6858000" cy="9737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60500" autoAdjust="0"/>
  </p:normalViewPr>
  <p:slideViewPr>
    <p:cSldViewPr>
      <p:cViewPr varScale="1">
        <p:scale>
          <a:sx n="46" d="100"/>
          <a:sy n="46" d="100"/>
        </p:scale>
        <p:origin x="-185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580" y="-96"/>
      </p:cViewPr>
      <p:guideLst>
        <p:guide orient="horz" pos="3067"/>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8688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86886"/>
          </a:xfrm>
          <a:prstGeom prst="rect">
            <a:avLst/>
          </a:prstGeom>
        </p:spPr>
        <p:txBody>
          <a:bodyPr vert="horz" lIns="91440" tIns="45720" rIns="91440" bIns="45720" rtlCol="0"/>
          <a:lstStyle>
            <a:lvl1pPr algn="r">
              <a:defRPr sz="1200"/>
            </a:lvl1pPr>
          </a:lstStyle>
          <a:p>
            <a:fld id="{1A21FFBC-7661-4E53-B109-1F8594C8D39F}" type="datetimeFigureOut">
              <a:rPr lang="en-US" smtClean="0"/>
              <a:pPr/>
              <a:t>9/3/2008</a:t>
            </a:fld>
            <a:endParaRPr lang="en-GB"/>
          </a:p>
        </p:txBody>
      </p:sp>
      <p:sp>
        <p:nvSpPr>
          <p:cNvPr id="4" name="Footer Placeholder 3"/>
          <p:cNvSpPr>
            <a:spLocks noGrp="1"/>
          </p:cNvSpPr>
          <p:nvPr>
            <p:ph type="ftr" sz="quarter" idx="2"/>
          </p:nvPr>
        </p:nvSpPr>
        <p:spPr>
          <a:xfrm>
            <a:off x="0" y="9249149"/>
            <a:ext cx="2971800" cy="48688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249149"/>
            <a:ext cx="2971800" cy="486886"/>
          </a:xfrm>
          <a:prstGeom prst="rect">
            <a:avLst/>
          </a:prstGeom>
        </p:spPr>
        <p:txBody>
          <a:bodyPr vert="horz" lIns="91440" tIns="45720" rIns="91440" bIns="45720" rtlCol="0" anchor="b"/>
          <a:lstStyle>
            <a:lvl1pPr algn="r">
              <a:defRPr sz="1200"/>
            </a:lvl1pPr>
          </a:lstStyle>
          <a:p>
            <a:fld id="{23E7F02C-8DDD-4BCD-BFD4-FB5507A7AC4F}"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8688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86886"/>
          </a:xfrm>
          <a:prstGeom prst="rect">
            <a:avLst/>
          </a:prstGeom>
        </p:spPr>
        <p:txBody>
          <a:bodyPr vert="horz" lIns="91440" tIns="45720" rIns="91440" bIns="45720" rtlCol="0"/>
          <a:lstStyle>
            <a:lvl1pPr algn="r">
              <a:defRPr sz="1200"/>
            </a:lvl1pPr>
          </a:lstStyle>
          <a:p>
            <a:fld id="{DE36F7C3-F0F4-4C58-A33B-155ED71B1545}" type="datetimeFigureOut">
              <a:rPr lang="en-US" smtClean="0"/>
              <a:pPr/>
              <a:t>9/3/2008</a:t>
            </a:fld>
            <a:endParaRPr lang="en-GB"/>
          </a:p>
        </p:txBody>
      </p:sp>
      <p:sp>
        <p:nvSpPr>
          <p:cNvPr id="4" name="Slide Image Placeholder 3"/>
          <p:cNvSpPr>
            <a:spLocks noGrp="1" noRot="1" noChangeAspect="1"/>
          </p:cNvSpPr>
          <p:nvPr>
            <p:ph type="sldImg" idx="2"/>
          </p:nvPr>
        </p:nvSpPr>
        <p:spPr>
          <a:xfrm>
            <a:off x="995363" y="730250"/>
            <a:ext cx="4867275" cy="36512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625420"/>
            <a:ext cx="5486400" cy="438197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249149"/>
            <a:ext cx="2971800" cy="48688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249149"/>
            <a:ext cx="2971800" cy="486886"/>
          </a:xfrm>
          <a:prstGeom prst="rect">
            <a:avLst/>
          </a:prstGeom>
        </p:spPr>
        <p:txBody>
          <a:bodyPr vert="horz" lIns="91440" tIns="45720" rIns="91440" bIns="45720" rtlCol="0" anchor="b"/>
          <a:lstStyle>
            <a:lvl1pPr algn="r">
              <a:defRPr sz="1200"/>
            </a:lvl1pPr>
          </a:lstStyle>
          <a:p>
            <a:fld id="{A82BB852-F220-40B5-856E-1BF58BD7F06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82BB852-F220-40B5-856E-1BF58BD7F060}"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5363" y="730250"/>
            <a:ext cx="4291025" cy="3218969"/>
          </a:xfrm>
        </p:spPr>
      </p:sp>
      <p:sp>
        <p:nvSpPr>
          <p:cNvPr id="3" name="Notes Placeholder 2"/>
          <p:cNvSpPr>
            <a:spLocks noGrp="1"/>
          </p:cNvSpPr>
          <p:nvPr>
            <p:ph type="body" idx="1"/>
          </p:nvPr>
        </p:nvSpPr>
        <p:spPr/>
        <p:txBody>
          <a:bodyPr>
            <a:normAutofit fontScale="85000" lnSpcReduction="20000"/>
          </a:bodyPr>
          <a:lstStyle/>
          <a:p>
            <a:endParaRPr lang="en-GB" dirty="0"/>
          </a:p>
        </p:txBody>
      </p:sp>
      <p:sp>
        <p:nvSpPr>
          <p:cNvPr id="4" name="Slide Number Placeholder 3"/>
          <p:cNvSpPr>
            <a:spLocks noGrp="1"/>
          </p:cNvSpPr>
          <p:nvPr>
            <p:ph type="sldNum" sz="quarter" idx="10"/>
          </p:nvPr>
        </p:nvSpPr>
        <p:spPr/>
        <p:txBody>
          <a:bodyPr/>
          <a:lstStyle/>
          <a:p>
            <a:fld id="{A82BB852-F220-40B5-856E-1BF58BD7F060}"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457200"/>
            <a:ext cx="4322763" cy="3241675"/>
          </a:xfrm>
        </p:spPr>
      </p:sp>
      <p:sp>
        <p:nvSpPr>
          <p:cNvPr id="3" name="Notes Placeholder 2"/>
          <p:cNvSpPr>
            <a:spLocks noGrp="1"/>
          </p:cNvSpPr>
          <p:nvPr>
            <p:ph type="body" idx="1"/>
          </p:nvPr>
        </p:nvSpPr>
        <p:spPr>
          <a:xfrm>
            <a:off x="214290" y="4032021"/>
            <a:ext cx="6357982" cy="4975375"/>
          </a:xfrm>
        </p:spPr>
        <p:txBody>
          <a:bodyPr>
            <a:normAutofit fontScale="92500" lnSpcReduction="10000"/>
          </a:bodyPr>
          <a:lstStyle/>
          <a:p>
            <a:pPr>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A82BB852-F220-40B5-856E-1BF58BD7F060}"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457200"/>
            <a:ext cx="4322763" cy="3241675"/>
          </a:xfrm>
        </p:spPr>
      </p:sp>
      <p:sp>
        <p:nvSpPr>
          <p:cNvPr id="3" name="Notes Placeholder 2"/>
          <p:cNvSpPr>
            <a:spLocks noGrp="1"/>
          </p:cNvSpPr>
          <p:nvPr>
            <p:ph type="body" idx="1"/>
          </p:nvPr>
        </p:nvSpPr>
        <p:spPr>
          <a:xfrm>
            <a:off x="214290" y="4032021"/>
            <a:ext cx="6357982" cy="4975375"/>
          </a:xfrm>
        </p:spPr>
        <p:txBody>
          <a:bodyPr>
            <a:normAutofit fontScale="92500" lnSpcReduction="10000"/>
          </a:bodyPr>
          <a:lstStyle/>
          <a:p>
            <a:pPr>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A82BB852-F220-40B5-856E-1BF58BD7F060}"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82BB852-F220-40B5-856E-1BF58BD7F060}"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A82BB852-F220-40B5-856E-1BF58BD7F060}"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3775" y="684213"/>
            <a:ext cx="4870450" cy="3652837"/>
          </a:xfrm>
        </p:spPr>
      </p:sp>
      <p:sp>
        <p:nvSpPr>
          <p:cNvPr id="3" name="Notes Placeholder 2"/>
          <p:cNvSpPr>
            <a:spLocks noGrp="1"/>
          </p:cNvSpPr>
          <p:nvPr>
            <p:ph type="body" idx="1"/>
          </p:nvPr>
        </p:nvSpPr>
        <p:spPr/>
        <p:txBody>
          <a:bodyPr>
            <a:normAutofit/>
          </a:bodyPr>
          <a:lstStyle/>
          <a:p>
            <a:r>
              <a:rPr lang="en-GB" dirty="0" smtClean="0"/>
              <a:t>The main aim of the study is to develop a model of career influences to aspirations using structural equation modelling. However a number of questions will arise from the research mainly;</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A82BB852-F220-40B5-856E-1BF58BD7F060}"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82BB852-F220-40B5-856E-1BF58BD7F060}"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82BB852-F220-40B5-856E-1BF58BD7F060}"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211BDA3-2799-49B7-AEBE-CA8B7F5A311F}" type="datetimeFigureOut">
              <a:rPr lang="en-US" smtClean="0"/>
              <a:pPr/>
              <a:t>9/3/2008</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602B5428-8527-44ED-BCDD-348BE1D2975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11BDA3-2799-49B7-AEBE-CA8B7F5A311F}" type="datetimeFigureOut">
              <a:rPr lang="en-US" smtClean="0"/>
              <a:pPr/>
              <a:t>9/3/2008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2B5428-8527-44ED-BCDD-348BE1D2975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211BDA3-2799-49B7-AEBE-CA8B7F5A311F}" type="datetimeFigureOut">
              <a:rPr lang="en-US" smtClean="0"/>
              <a:pPr/>
              <a:t>9/3/2008</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602B5428-8527-44ED-BCDD-348BE1D2975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211BDA3-2799-49B7-AEBE-CA8B7F5A311F}" type="datetimeFigureOut">
              <a:rPr lang="en-US" smtClean="0"/>
              <a:pPr/>
              <a:t>9/3/2008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02B5428-8527-44ED-BCDD-348BE1D29759}"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211BDA3-2799-49B7-AEBE-CA8B7F5A311F}" type="datetimeFigureOut">
              <a:rPr lang="en-US" smtClean="0"/>
              <a:pPr/>
              <a:t>9/3/2008</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02B5428-8527-44ED-BCDD-348BE1D29759}"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5211BDA3-2799-49B7-AEBE-CA8B7F5A311F}" type="datetimeFigureOut">
              <a:rPr lang="en-US" smtClean="0"/>
              <a:pPr/>
              <a:t>9/3/2008</a:t>
            </a:fld>
            <a:endParaRPr lang="en-GB"/>
          </a:p>
        </p:txBody>
      </p:sp>
      <p:sp>
        <p:nvSpPr>
          <p:cNvPr id="10" name="Slide Number Placeholder 9"/>
          <p:cNvSpPr>
            <a:spLocks noGrp="1"/>
          </p:cNvSpPr>
          <p:nvPr>
            <p:ph type="sldNum" sz="quarter" idx="16"/>
          </p:nvPr>
        </p:nvSpPr>
        <p:spPr/>
        <p:txBody>
          <a:bodyPr rtlCol="0"/>
          <a:lstStyle/>
          <a:p>
            <a:fld id="{602B5428-8527-44ED-BCDD-348BE1D29759}"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5211BDA3-2799-49B7-AEBE-CA8B7F5A311F}" type="datetimeFigureOut">
              <a:rPr lang="en-US" smtClean="0"/>
              <a:pPr/>
              <a:t>9/3/2008</a:t>
            </a:fld>
            <a:endParaRPr lang="en-GB"/>
          </a:p>
        </p:txBody>
      </p:sp>
      <p:sp>
        <p:nvSpPr>
          <p:cNvPr id="12" name="Slide Number Placeholder 11"/>
          <p:cNvSpPr>
            <a:spLocks noGrp="1"/>
          </p:cNvSpPr>
          <p:nvPr>
            <p:ph type="sldNum" sz="quarter" idx="16"/>
          </p:nvPr>
        </p:nvSpPr>
        <p:spPr/>
        <p:txBody>
          <a:bodyPr rtlCol="0"/>
          <a:lstStyle/>
          <a:p>
            <a:fld id="{602B5428-8527-44ED-BCDD-348BE1D29759}"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211BDA3-2799-49B7-AEBE-CA8B7F5A311F}" type="datetimeFigureOut">
              <a:rPr lang="en-US" smtClean="0"/>
              <a:pPr/>
              <a:t>9/3/2008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602B5428-8527-44ED-BCDD-348BE1D2975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1BDA3-2799-49B7-AEBE-CA8B7F5A311F}" type="datetimeFigureOut">
              <a:rPr lang="en-US" smtClean="0"/>
              <a:pPr/>
              <a:t>9/3/2008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602B5428-8527-44ED-BCDD-348BE1D2975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211BDA3-2799-49B7-AEBE-CA8B7F5A311F}" type="datetimeFigureOut">
              <a:rPr lang="en-US" smtClean="0"/>
              <a:pPr/>
              <a:t>9/3/2008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02B5428-8527-44ED-BCDD-348BE1D29759}"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5211BDA3-2799-49B7-AEBE-CA8B7F5A311F}" type="datetimeFigureOut">
              <a:rPr lang="en-US" smtClean="0"/>
              <a:pPr/>
              <a:t>9/3/2008</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602B5428-8527-44ED-BCDD-348BE1D29759}"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211BDA3-2799-49B7-AEBE-CA8B7F5A311F}" type="datetimeFigureOut">
              <a:rPr lang="en-US" smtClean="0"/>
              <a:pPr/>
              <a:t>9/3/2008</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02B5428-8527-44ED-BCDD-348BE1D2975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hyperlink" Target="http://www.survey.bris.ac.uk/breakingbarriers/games"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1371600" y="2743200"/>
            <a:ext cx="7123113" cy="3186130"/>
          </a:xfrm>
        </p:spPr>
        <p:txBody>
          <a:bodyPr>
            <a:normAutofit fontScale="92500" lnSpcReduction="20000"/>
          </a:bodyPr>
          <a:lstStyle/>
          <a:p>
            <a:r>
              <a:rPr lang="en-GB" sz="3900" b="1" dirty="0" smtClean="0"/>
              <a:t>Aspirations and motivations of women working in the games industry.</a:t>
            </a:r>
          </a:p>
          <a:p>
            <a:endParaRPr lang="en-GB" dirty="0" smtClean="0"/>
          </a:p>
          <a:p>
            <a:r>
              <a:rPr lang="en-GB" dirty="0" smtClean="0"/>
              <a:t>Julie Prescott, PhD student</a:t>
            </a:r>
          </a:p>
          <a:p>
            <a:r>
              <a:rPr lang="en-GB" dirty="0" smtClean="0"/>
              <a:t>Dept. Of Clinical Psychology</a:t>
            </a:r>
          </a:p>
          <a:p>
            <a:r>
              <a:rPr lang="en-GB" dirty="0" smtClean="0"/>
              <a:t>University of Liverpool</a:t>
            </a:r>
          </a:p>
        </p:txBody>
      </p:sp>
      <p:sp>
        <p:nvSpPr>
          <p:cNvPr id="4" name="Title 3"/>
          <p:cNvSpPr>
            <a:spLocks noGrp="1"/>
          </p:cNvSpPr>
          <p:nvPr>
            <p:ph type="title"/>
          </p:nvPr>
        </p:nvSpPr>
        <p:spPr/>
        <p:txBody>
          <a:bodyPr/>
          <a:lstStyle/>
          <a:p>
            <a:r>
              <a:rPr lang="en-GB" dirty="0" smtClean="0"/>
              <a:t> </a:t>
            </a:r>
            <a:endParaRPr lang="en-GB" dirty="0"/>
          </a:p>
        </p:txBody>
      </p:sp>
      <p:pic>
        <p:nvPicPr>
          <p:cNvPr id="1026" name="Picture 2" descr="C:\Users\Julie\Pictures\UNIV%20colour_logo_0616.jpg"/>
          <p:cNvPicPr>
            <a:picLocks noChangeAspect="1" noChangeArrowheads="1"/>
          </p:cNvPicPr>
          <p:nvPr/>
        </p:nvPicPr>
        <p:blipFill>
          <a:blip r:embed="rId3"/>
          <a:srcRect/>
          <a:stretch>
            <a:fillRect/>
          </a:stretch>
        </p:blipFill>
        <p:spPr bwMode="auto">
          <a:xfrm>
            <a:off x="7320810" y="214290"/>
            <a:ext cx="1624772" cy="74739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Background</a:t>
            </a:r>
            <a:endParaRPr lang="en-GB" dirty="0"/>
          </a:p>
        </p:txBody>
      </p:sp>
      <p:sp>
        <p:nvSpPr>
          <p:cNvPr id="5" name="Text Placeholder 4"/>
          <p:cNvSpPr>
            <a:spLocks noGrp="1"/>
          </p:cNvSpPr>
          <p:nvPr>
            <p:ph type="body" idx="2"/>
          </p:nvPr>
        </p:nvSpPr>
        <p:spPr>
          <a:xfrm>
            <a:off x="214282" y="1752600"/>
            <a:ext cx="2071702" cy="4343400"/>
          </a:xfrm>
        </p:spPr>
        <p:txBody>
          <a:bodyPr/>
          <a:lstStyle/>
          <a:p>
            <a:r>
              <a:rPr lang="en-GB" dirty="0" smtClean="0"/>
              <a:t>Aspirations and motivations of women working in the games industry.</a:t>
            </a:r>
          </a:p>
          <a:p>
            <a:endParaRPr lang="en-GB" sz="1400" b="1" dirty="0" smtClean="0">
              <a:solidFill>
                <a:schemeClr val="bg1"/>
              </a:solidFill>
            </a:endParaRPr>
          </a:p>
          <a:p>
            <a:r>
              <a:rPr lang="en-GB" sz="1400" b="1" dirty="0" smtClean="0">
                <a:solidFill>
                  <a:schemeClr val="bg1"/>
                </a:solidFill>
              </a:rPr>
              <a:t>www.survey.bris.ac.uk/breakingbarriers/games</a:t>
            </a:r>
          </a:p>
          <a:p>
            <a:endParaRPr lang="en-GB" dirty="0" smtClean="0"/>
          </a:p>
          <a:p>
            <a:endParaRPr lang="en-GB" dirty="0" smtClean="0"/>
          </a:p>
        </p:txBody>
      </p:sp>
      <p:sp>
        <p:nvSpPr>
          <p:cNvPr id="3" name="Subtitle 2"/>
          <p:cNvSpPr>
            <a:spLocks noGrp="1"/>
          </p:cNvSpPr>
          <p:nvPr>
            <p:ph sz="quarter" idx="1"/>
          </p:nvPr>
        </p:nvSpPr>
        <p:spPr>
          <a:xfrm>
            <a:off x="2362200" y="1752600"/>
            <a:ext cx="6567518" cy="4419600"/>
          </a:xfrm>
        </p:spPr>
        <p:txBody>
          <a:bodyPr>
            <a:normAutofit fontScale="77500" lnSpcReduction="20000"/>
          </a:bodyPr>
          <a:lstStyle/>
          <a:p>
            <a:r>
              <a:rPr lang="en-GB" dirty="0" smtClean="0"/>
              <a:t>Comparatively new industry</a:t>
            </a:r>
          </a:p>
          <a:p>
            <a:r>
              <a:rPr lang="en-GB" dirty="0" smtClean="0"/>
              <a:t>12% women (</a:t>
            </a:r>
            <a:r>
              <a:rPr lang="en-GB" dirty="0" err="1" smtClean="0"/>
              <a:t>skillset</a:t>
            </a:r>
            <a:r>
              <a:rPr lang="en-GB" dirty="0" smtClean="0"/>
              <a:t>, 2006).</a:t>
            </a:r>
          </a:p>
          <a:p>
            <a:r>
              <a:rPr lang="en-GB" dirty="0" smtClean="0"/>
              <a:t> The Sims development team has more women on average than other teams at EA (Fullerton et al, 2007).</a:t>
            </a:r>
          </a:p>
          <a:p>
            <a:r>
              <a:rPr lang="en-GB" dirty="0" smtClean="0"/>
              <a:t>Game work favours young, single males due to long hours culture (</a:t>
            </a:r>
            <a:r>
              <a:rPr lang="en-GB" dirty="0" err="1" smtClean="0"/>
              <a:t>Deuze</a:t>
            </a:r>
            <a:r>
              <a:rPr lang="en-GB" dirty="0" smtClean="0"/>
              <a:t> et al, 2007).</a:t>
            </a:r>
          </a:p>
          <a:p>
            <a:r>
              <a:rPr lang="en-GB" dirty="0" smtClean="0"/>
              <a:t>Representation of female avatars suggests the industry will treat women in demeaning way (</a:t>
            </a:r>
            <a:r>
              <a:rPr lang="en-GB" dirty="0" err="1" smtClean="0"/>
              <a:t>Graner</a:t>
            </a:r>
            <a:r>
              <a:rPr lang="en-GB" dirty="0" smtClean="0"/>
              <a:t> ray, 2004).</a:t>
            </a:r>
          </a:p>
          <a:p>
            <a:r>
              <a:rPr lang="en-GB" dirty="0" smtClean="0"/>
              <a:t>Women are an under used employment resource and an underdeveloped gamer market. </a:t>
            </a:r>
          </a:p>
          <a:p>
            <a:endParaRPr lang="en-GB" dirty="0" smtClean="0"/>
          </a:p>
          <a:p>
            <a:endParaRPr lang="en-GB" dirty="0"/>
          </a:p>
        </p:txBody>
      </p:sp>
      <p:pic>
        <p:nvPicPr>
          <p:cNvPr id="1026" name="Picture 2" descr="C:\Users\Julie\Pictures\UNIV%20colour_logo_0616.jpg"/>
          <p:cNvPicPr>
            <a:picLocks noChangeAspect="1" noChangeArrowheads="1"/>
          </p:cNvPicPr>
          <p:nvPr/>
        </p:nvPicPr>
        <p:blipFill>
          <a:blip r:embed="rId3"/>
          <a:srcRect/>
          <a:stretch>
            <a:fillRect/>
          </a:stretch>
        </p:blipFill>
        <p:spPr bwMode="auto">
          <a:xfrm>
            <a:off x="7320810" y="214290"/>
            <a:ext cx="1624772" cy="74739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Preliminary findings</a:t>
            </a:r>
            <a:endParaRPr lang="en-GB" dirty="0"/>
          </a:p>
        </p:txBody>
      </p:sp>
      <p:sp>
        <p:nvSpPr>
          <p:cNvPr id="5" name="Text Placeholder 4"/>
          <p:cNvSpPr>
            <a:spLocks noGrp="1"/>
          </p:cNvSpPr>
          <p:nvPr>
            <p:ph type="body" idx="2"/>
          </p:nvPr>
        </p:nvSpPr>
        <p:spPr>
          <a:xfrm>
            <a:off x="214282" y="1752600"/>
            <a:ext cx="2071702" cy="4343400"/>
          </a:xfrm>
        </p:spPr>
        <p:txBody>
          <a:bodyPr/>
          <a:lstStyle/>
          <a:p>
            <a:r>
              <a:rPr lang="en-GB" dirty="0" smtClean="0"/>
              <a:t>Aspirations and motivations of women working in the games industry.</a:t>
            </a:r>
          </a:p>
          <a:p>
            <a:endParaRPr lang="en-GB" sz="1400" b="1" dirty="0" smtClean="0">
              <a:solidFill>
                <a:schemeClr val="bg1"/>
              </a:solidFill>
            </a:endParaRPr>
          </a:p>
          <a:p>
            <a:r>
              <a:rPr lang="en-GB" sz="1400" b="1" dirty="0" smtClean="0">
                <a:solidFill>
                  <a:schemeClr val="bg1"/>
                </a:solidFill>
              </a:rPr>
              <a:t>www.survey.bris.ac.uk/breakingbarriers/games</a:t>
            </a:r>
          </a:p>
          <a:p>
            <a:endParaRPr lang="en-GB" dirty="0" smtClean="0"/>
          </a:p>
          <a:p>
            <a:endParaRPr lang="en-GB" dirty="0" smtClean="0"/>
          </a:p>
        </p:txBody>
      </p:sp>
      <p:sp>
        <p:nvSpPr>
          <p:cNvPr id="3" name="Subtitle 2"/>
          <p:cNvSpPr>
            <a:spLocks noGrp="1"/>
          </p:cNvSpPr>
          <p:nvPr>
            <p:ph sz="quarter" idx="1"/>
          </p:nvPr>
        </p:nvSpPr>
        <p:spPr>
          <a:xfrm>
            <a:off x="2362200" y="1752600"/>
            <a:ext cx="6400800" cy="4391044"/>
          </a:xfrm>
        </p:spPr>
        <p:txBody>
          <a:bodyPr>
            <a:normAutofit fontScale="85000" lnSpcReduction="20000"/>
          </a:bodyPr>
          <a:lstStyle/>
          <a:p>
            <a:pPr>
              <a:buNone/>
            </a:pPr>
            <a:r>
              <a:rPr lang="en-GB" b="1" dirty="0" smtClean="0"/>
              <a:t>Summary of main findings</a:t>
            </a:r>
            <a:endParaRPr lang="en-GB" dirty="0" smtClean="0"/>
          </a:p>
          <a:p>
            <a:pPr lvl="0"/>
            <a:r>
              <a:rPr lang="en-GB" dirty="0" smtClean="0"/>
              <a:t>Not to be intimidated by being only woman.</a:t>
            </a:r>
          </a:p>
          <a:p>
            <a:pPr lvl="0"/>
            <a:r>
              <a:rPr lang="en-GB" dirty="0" smtClean="0"/>
              <a:t>Rare to see women programmers and designers.</a:t>
            </a:r>
          </a:p>
          <a:p>
            <a:pPr lvl="0"/>
            <a:r>
              <a:rPr lang="en-GB" dirty="0" smtClean="0"/>
              <a:t>They enjoyed the creative element, the challenges, variety of role, the company they worked for and the people they worked with.</a:t>
            </a:r>
          </a:p>
          <a:p>
            <a:pPr lvl="0"/>
            <a:r>
              <a:rPr lang="en-GB" dirty="0" smtClean="0"/>
              <a:t>Long hour’s culture viewed as biggest drawback.</a:t>
            </a:r>
          </a:p>
          <a:p>
            <a:pPr lvl="0"/>
            <a:r>
              <a:rPr lang="en-GB" dirty="0" smtClean="0"/>
              <a:t>Women bring to the industry a different perspective, view point and a more professional environment.</a:t>
            </a:r>
          </a:p>
          <a:p>
            <a:pPr lvl="0"/>
            <a:endParaRPr lang="en-GB" dirty="0" smtClean="0"/>
          </a:p>
          <a:p>
            <a:endParaRPr lang="en-GB" dirty="0"/>
          </a:p>
        </p:txBody>
      </p:sp>
      <p:pic>
        <p:nvPicPr>
          <p:cNvPr id="1026" name="Picture 2" descr="C:\Users\Julie\Pictures\UNIV%20colour_logo_0616.jpg"/>
          <p:cNvPicPr>
            <a:picLocks noChangeAspect="1" noChangeArrowheads="1"/>
          </p:cNvPicPr>
          <p:nvPr/>
        </p:nvPicPr>
        <p:blipFill>
          <a:blip r:embed="rId3"/>
          <a:srcRect/>
          <a:stretch>
            <a:fillRect/>
          </a:stretch>
        </p:blipFill>
        <p:spPr bwMode="auto">
          <a:xfrm>
            <a:off x="7320810" y="214290"/>
            <a:ext cx="1624772" cy="74739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Preliminary findings</a:t>
            </a:r>
            <a:endParaRPr lang="en-GB" dirty="0"/>
          </a:p>
        </p:txBody>
      </p:sp>
      <p:sp>
        <p:nvSpPr>
          <p:cNvPr id="5" name="Text Placeholder 4"/>
          <p:cNvSpPr>
            <a:spLocks noGrp="1"/>
          </p:cNvSpPr>
          <p:nvPr>
            <p:ph type="body" idx="2"/>
          </p:nvPr>
        </p:nvSpPr>
        <p:spPr>
          <a:xfrm>
            <a:off x="214282" y="1752600"/>
            <a:ext cx="2071702" cy="4343400"/>
          </a:xfrm>
        </p:spPr>
        <p:txBody>
          <a:bodyPr/>
          <a:lstStyle/>
          <a:p>
            <a:r>
              <a:rPr lang="en-GB" dirty="0" smtClean="0"/>
              <a:t>Aspirations and motivations of women working in the games industry.</a:t>
            </a:r>
          </a:p>
          <a:p>
            <a:endParaRPr lang="en-GB" sz="1400" b="1" dirty="0" smtClean="0">
              <a:solidFill>
                <a:schemeClr val="bg1"/>
              </a:solidFill>
            </a:endParaRPr>
          </a:p>
          <a:p>
            <a:r>
              <a:rPr lang="en-GB" sz="1400" b="1" dirty="0" smtClean="0">
                <a:solidFill>
                  <a:schemeClr val="bg1"/>
                </a:solidFill>
              </a:rPr>
              <a:t>www.survey.bris.ac.uk/breakingbarriers/games</a:t>
            </a:r>
          </a:p>
          <a:p>
            <a:endParaRPr lang="en-GB" dirty="0" smtClean="0"/>
          </a:p>
          <a:p>
            <a:endParaRPr lang="en-GB" dirty="0" smtClean="0"/>
          </a:p>
        </p:txBody>
      </p:sp>
      <p:sp>
        <p:nvSpPr>
          <p:cNvPr id="3" name="Subtitle 2"/>
          <p:cNvSpPr>
            <a:spLocks noGrp="1"/>
          </p:cNvSpPr>
          <p:nvPr>
            <p:ph sz="quarter" idx="1"/>
          </p:nvPr>
        </p:nvSpPr>
        <p:spPr>
          <a:xfrm>
            <a:off x="2362200" y="1752600"/>
            <a:ext cx="6400800" cy="4391044"/>
          </a:xfrm>
        </p:spPr>
        <p:txBody>
          <a:bodyPr>
            <a:normAutofit fontScale="77500" lnSpcReduction="20000"/>
          </a:bodyPr>
          <a:lstStyle/>
          <a:p>
            <a:pPr>
              <a:buNone/>
            </a:pPr>
            <a:r>
              <a:rPr lang="en-GB" b="1" dirty="0" smtClean="0"/>
              <a:t>Summary of main findings</a:t>
            </a:r>
            <a:endParaRPr lang="en-GB" dirty="0" smtClean="0"/>
          </a:p>
          <a:p>
            <a:pPr lvl="0"/>
            <a:r>
              <a:rPr lang="en-GB" sz="3100" dirty="0" smtClean="0"/>
              <a:t>More </a:t>
            </a:r>
            <a:r>
              <a:rPr lang="en-GB" sz="3100" dirty="0" smtClean="0"/>
              <a:t>women in the industry would change the image of the industry as a male domain and that games are for boys.</a:t>
            </a:r>
          </a:p>
          <a:p>
            <a:pPr lvl="0"/>
            <a:r>
              <a:rPr lang="en-GB" sz="3100" dirty="0" smtClean="0"/>
              <a:t>Qualities needed for progression included liking games, talented, hard working, outspoken, confident, to be a little bit tough and resilient. </a:t>
            </a:r>
          </a:p>
          <a:p>
            <a:pPr lvl="0"/>
            <a:r>
              <a:rPr lang="en-GB" sz="3100" dirty="0" smtClean="0"/>
              <a:t>Not to be offended by porn, farting or swearing.</a:t>
            </a:r>
          </a:p>
          <a:p>
            <a:pPr lvl="0"/>
            <a:r>
              <a:rPr lang="en-GB" sz="3100" dirty="0" smtClean="0"/>
              <a:t>Women in the industry viewed themselves and others as tomboyish and not very girlie girls.</a:t>
            </a:r>
          </a:p>
          <a:p>
            <a:pPr lvl="0"/>
            <a:r>
              <a:rPr lang="en-GB" sz="3100" dirty="0" smtClean="0"/>
              <a:t>Men dominate the industry since they like and play games therefore want to   make them.</a:t>
            </a:r>
          </a:p>
          <a:p>
            <a:pPr lvl="0"/>
            <a:endParaRPr lang="en-GB" dirty="0" smtClean="0"/>
          </a:p>
          <a:p>
            <a:endParaRPr lang="en-GB" dirty="0"/>
          </a:p>
        </p:txBody>
      </p:sp>
      <p:pic>
        <p:nvPicPr>
          <p:cNvPr id="1026" name="Picture 2" descr="C:\Users\Julie\Pictures\UNIV%20colour_logo_0616.jpg"/>
          <p:cNvPicPr>
            <a:picLocks noChangeAspect="1" noChangeArrowheads="1"/>
          </p:cNvPicPr>
          <p:nvPr/>
        </p:nvPicPr>
        <p:blipFill>
          <a:blip r:embed="rId3"/>
          <a:srcRect/>
          <a:stretch>
            <a:fillRect/>
          </a:stretch>
        </p:blipFill>
        <p:spPr bwMode="auto">
          <a:xfrm>
            <a:off x="7320810" y="214290"/>
            <a:ext cx="1624772" cy="74739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Aims of PhD project</a:t>
            </a:r>
            <a:endParaRPr lang="en-GB" dirty="0"/>
          </a:p>
        </p:txBody>
      </p:sp>
      <p:sp>
        <p:nvSpPr>
          <p:cNvPr id="5" name="Text Placeholder 4"/>
          <p:cNvSpPr>
            <a:spLocks noGrp="1"/>
          </p:cNvSpPr>
          <p:nvPr>
            <p:ph type="body" idx="2"/>
          </p:nvPr>
        </p:nvSpPr>
        <p:spPr>
          <a:xfrm>
            <a:off x="214282" y="1752600"/>
            <a:ext cx="2071702" cy="4343400"/>
          </a:xfrm>
        </p:spPr>
        <p:txBody>
          <a:bodyPr/>
          <a:lstStyle/>
          <a:p>
            <a:r>
              <a:rPr lang="en-GB" dirty="0" smtClean="0"/>
              <a:t>Aspirations and motivations of women working in the games industry.</a:t>
            </a:r>
          </a:p>
          <a:p>
            <a:endParaRPr lang="en-GB" sz="1400" b="1" dirty="0" smtClean="0">
              <a:solidFill>
                <a:schemeClr val="bg1"/>
              </a:solidFill>
            </a:endParaRPr>
          </a:p>
          <a:p>
            <a:r>
              <a:rPr lang="en-GB" sz="1400" b="1" dirty="0" smtClean="0">
                <a:solidFill>
                  <a:schemeClr val="bg1"/>
                </a:solidFill>
              </a:rPr>
              <a:t>www.survey.bris.ac.uk/breakingbarriers/games</a:t>
            </a:r>
          </a:p>
          <a:p>
            <a:endParaRPr lang="en-GB" dirty="0" smtClean="0"/>
          </a:p>
          <a:p>
            <a:endParaRPr lang="en-GB" dirty="0" smtClean="0"/>
          </a:p>
        </p:txBody>
      </p:sp>
      <p:sp>
        <p:nvSpPr>
          <p:cNvPr id="3" name="Subtitle 2"/>
          <p:cNvSpPr>
            <a:spLocks noGrp="1"/>
          </p:cNvSpPr>
          <p:nvPr>
            <p:ph sz="quarter" idx="1"/>
          </p:nvPr>
        </p:nvSpPr>
        <p:spPr/>
        <p:txBody>
          <a:bodyPr>
            <a:normAutofit fontScale="92500"/>
          </a:bodyPr>
          <a:lstStyle/>
          <a:p>
            <a:pPr>
              <a:buNone/>
            </a:pPr>
            <a:r>
              <a:rPr lang="en-GB" dirty="0" smtClean="0"/>
              <a:t>Research on women in the computer games industry represents a new and varied area of research for investigating women’s career development in new industries and male dominated organisations. The present study is concerned with gaining an insight into the attitudes, personal attributes, career factors, motivations and aspirations of women within the industry.</a:t>
            </a:r>
            <a:endParaRPr lang="en-GB" dirty="0"/>
          </a:p>
        </p:txBody>
      </p:sp>
      <p:pic>
        <p:nvPicPr>
          <p:cNvPr id="1026" name="Picture 2" descr="C:\Users\Julie\Pictures\UNIV%20colour_logo_0616.jpg"/>
          <p:cNvPicPr>
            <a:picLocks noChangeAspect="1" noChangeArrowheads="1"/>
          </p:cNvPicPr>
          <p:nvPr/>
        </p:nvPicPr>
        <p:blipFill>
          <a:blip r:embed="rId3"/>
          <a:srcRect/>
          <a:stretch>
            <a:fillRect/>
          </a:stretch>
        </p:blipFill>
        <p:spPr bwMode="auto">
          <a:xfrm>
            <a:off x="7320810" y="214290"/>
            <a:ext cx="1624772" cy="74739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mtClean="0"/>
              <a:t>The Study</a:t>
            </a:r>
            <a:endParaRPr lang="en-GB" dirty="0"/>
          </a:p>
        </p:txBody>
      </p:sp>
      <p:sp>
        <p:nvSpPr>
          <p:cNvPr id="5" name="Text Placeholder 4"/>
          <p:cNvSpPr>
            <a:spLocks noGrp="1"/>
          </p:cNvSpPr>
          <p:nvPr>
            <p:ph type="body" idx="2"/>
          </p:nvPr>
        </p:nvSpPr>
        <p:spPr>
          <a:xfrm>
            <a:off x="214282" y="1752600"/>
            <a:ext cx="2071702" cy="4343400"/>
          </a:xfrm>
        </p:spPr>
        <p:txBody>
          <a:bodyPr/>
          <a:lstStyle/>
          <a:p>
            <a:r>
              <a:rPr lang="en-GB" smtClean="0"/>
              <a:t>Aspirations and motivations of women working in the games industry.</a:t>
            </a:r>
          </a:p>
          <a:p>
            <a:endParaRPr lang="en-GB" sz="1400" b="1" smtClean="0">
              <a:solidFill>
                <a:schemeClr val="bg1"/>
              </a:solidFill>
            </a:endParaRPr>
          </a:p>
          <a:p>
            <a:r>
              <a:rPr lang="en-GB" sz="1400" b="1" smtClean="0">
                <a:solidFill>
                  <a:schemeClr val="bg1"/>
                </a:solidFill>
              </a:rPr>
              <a:t>www.survey.bris.ac.uk/breakingbarriers/games</a:t>
            </a:r>
          </a:p>
          <a:p>
            <a:endParaRPr lang="en-GB" smtClean="0"/>
          </a:p>
          <a:p>
            <a:endParaRPr lang="en-GB" dirty="0" smtClean="0"/>
          </a:p>
        </p:txBody>
      </p:sp>
      <p:sp>
        <p:nvSpPr>
          <p:cNvPr id="3" name="Subtitle 2"/>
          <p:cNvSpPr>
            <a:spLocks noGrp="1"/>
          </p:cNvSpPr>
          <p:nvPr>
            <p:ph sz="quarter" idx="1"/>
          </p:nvPr>
        </p:nvSpPr>
        <p:spPr/>
        <p:txBody>
          <a:bodyPr>
            <a:normAutofit/>
          </a:bodyPr>
          <a:lstStyle/>
          <a:p>
            <a:r>
              <a:rPr lang="en-GB" dirty="0" smtClean="0"/>
              <a:t>Online questionnaire</a:t>
            </a:r>
          </a:p>
          <a:p>
            <a:r>
              <a:rPr lang="en-GB" dirty="0" smtClean="0"/>
              <a:t>Gain personal and professional info</a:t>
            </a:r>
          </a:p>
          <a:p>
            <a:r>
              <a:rPr lang="en-GB" dirty="0" smtClean="0"/>
              <a:t>Info on a number of Psychological measures</a:t>
            </a:r>
          </a:p>
          <a:p>
            <a:r>
              <a:rPr lang="en-GB" dirty="0" smtClean="0"/>
              <a:t>Any women working in the production of computer games</a:t>
            </a:r>
          </a:p>
          <a:p>
            <a:r>
              <a:rPr lang="en-GB" dirty="0" smtClean="0"/>
              <a:t>Worldwide</a:t>
            </a:r>
            <a:endParaRPr lang="en-GB" dirty="0" smtClean="0"/>
          </a:p>
          <a:p>
            <a:endParaRPr lang="en-GB" dirty="0"/>
          </a:p>
        </p:txBody>
      </p:sp>
      <p:pic>
        <p:nvPicPr>
          <p:cNvPr id="1026" name="Picture 2" descr="C:\Users\Julie\Pictures\UNIV%20colour_logo_0616.jpg"/>
          <p:cNvPicPr>
            <a:picLocks noChangeAspect="1" noChangeArrowheads="1"/>
          </p:cNvPicPr>
          <p:nvPr/>
        </p:nvPicPr>
        <p:blipFill>
          <a:blip r:embed="rId3"/>
          <a:srcRect/>
          <a:stretch>
            <a:fillRect/>
          </a:stretch>
        </p:blipFill>
        <p:spPr bwMode="auto">
          <a:xfrm>
            <a:off x="7320810" y="214290"/>
            <a:ext cx="1624772" cy="74739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Main Questions</a:t>
            </a:r>
            <a:endParaRPr lang="en-GB" dirty="0"/>
          </a:p>
        </p:txBody>
      </p:sp>
      <p:sp>
        <p:nvSpPr>
          <p:cNvPr id="5" name="Text Placeholder 4"/>
          <p:cNvSpPr>
            <a:spLocks noGrp="1"/>
          </p:cNvSpPr>
          <p:nvPr>
            <p:ph type="body" idx="2"/>
          </p:nvPr>
        </p:nvSpPr>
        <p:spPr>
          <a:xfrm>
            <a:off x="214282" y="1752600"/>
            <a:ext cx="2071702" cy="4343400"/>
          </a:xfrm>
        </p:spPr>
        <p:txBody>
          <a:bodyPr/>
          <a:lstStyle/>
          <a:p>
            <a:r>
              <a:rPr lang="en-GB" dirty="0" smtClean="0"/>
              <a:t>Aspirations and motivations of women working in the games industry.</a:t>
            </a:r>
          </a:p>
          <a:p>
            <a:endParaRPr lang="en-GB" sz="1400" b="1" dirty="0" smtClean="0">
              <a:solidFill>
                <a:schemeClr val="bg1"/>
              </a:solidFill>
            </a:endParaRPr>
          </a:p>
          <a:p>
            <a:r>
              <a:rPr lang="en-GB" sz="1400" b="1" dirty="0" smtClean="0">
                <a:solidFill>
                  <a:schemeClr val="bg1"/>
                </a:solidFill>
              </a:rPr>
              <a:t>www.survey.bris.ac.uk/breakingbarriers/games</a:t>
            </a:r>
          </a:p>
          <a:p>
            <a:endParaRPr lang="en-GB" dirty="0" smtClean="0"/>
          </a:p>
          <a:p>
            <a:endParaRPr lang="en-GB" dirty="0" smtClean="0"/>
          </a:p>
        </p:txBody>
      </p:sp>
      <p:sp>
        <p:nvSpPr>
          <p:cNvPr id="3" name="Subtitle 2"/>
          <p:cNvSpPr>
            <a:spLocks noGrp="1"/>
          </p:cNvSpPr>
          <p:nvPr>
            <p:ph sz="quarter" idx="1"/>
          </p:nvPr>
        </p:nvSpPr>
        <p:spPr/>
        <p:txBody>
          <a:bodyPr>
            <a:normAutofit/>
          </a:bodyPr>
          <a:lstStyle/>
          <a:p>
            <a:pPr lvl="0"/>
            <a:r>
              <a:rPr lang="en-GB" dirty="0" smtClean="0"/>
              <a:t>Do women working in the development of games have a specific gender identity?</a:t>
            </a:r>
          </a:p>
          <a:p>
            <a:pPr lvl="0"/>
            <a:r>
              <a:rPr lang="en-GB" dirty="0" smtClean="0"/>
              <a:t>Does a ‘masculine’ working environment impact on women in terms of: job satisfaction, work-life balance, career motivations, career aspirations and attitudes towards their careers.</a:t>
            </a:r>
            <a:endParaRPr lang="en-GB" dirty="0"/>
          </a:p>
        </p:txBody>
      </p:sp>
      <p:pic>
        <p:nvPicPr>
          <p:cNvPr id="1026" name="Picture 2" descr="C:\Users\Julie\Pictures\UNIV%20colour_logo_0616.jpg"/>
          <p:cNvPicPr>
            <a:picLocks noChangeAspect="1" noChangeArrowheads="1"/>
          </p:cNvPicPr>
          <p:nvPr/>
        </p:nvPicPr>
        <p:blipFill>
          <a:blip r:embed="rId3"/>
          <a:srcRect/>
          <a:stretch>
            <a:fillRect/>
          </a:stretch>
        </p:blipFill>
        <p:spPr bwMode="auto">
          <a:xfrm>
            <a:off x="7320810" y="214290"/>
            <a:ext cx="1624772" cy="747395"/>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Potential Outcomes</a:t>
            </a:r>
            <a:endParaRPr lang="en-GB" dirty="0"/>
          </a:p>
        </p:txBody>
      </p:sp>
      <p:sp>
        <p:nvSpPr>
          <p:cNvPr id="5" name="Text Placeholder 4"/>
          <p:cNvSpPr>
            <a:spLocks noGrp="1"/>
          </p:cNvSpPr>
          <p:nvPr>
            <p:ph type="body" idx="2"/>
          </p:nvPr>
        </p:nvSpPr>
        <p:spPr>
          <a:xfrm>
            <a:off x="214282" y="1752600"/>
            <a:ext cx="2071702" cy="4343400"/>
          </a:xfrm>
        </p:spPr>
        <p:txBody>
          <a:bodyPr/>
          <a:lstStyle/>
          <a:p>
            <a:r>
              <a:rPr lang="en-GB" dirty="0" smtClean="0"/>
              <a:t>Aspirations and motivations of women working in the games industry.</a:t>
            </a:r>
          </a:p>
          <a:p>
            <a:endParaRPr lang="en-GB" sz="1400" b="1" dirty="0" smtClean="0">
              <a:solidFill>
                <a:schemeClr val="bg1"/>
              </a:solidFill>
            </a:endParaRPr>
          </a:p>
          <a:p>
            <a:r>
              <a:rPr lang="en-GB" sz="1400" b="1" dirty="0" smtClean="0">
                <a:solidFill>
                  <a:schemeClr val="bg1"/>
                </a:solidFill>
              </a:rPr>
              <a:t>www.survey.bris.ac.uk/breakingbarriers/games</a:t>
            </a:r>
          </a:p>
          <a:p>
            <a:endParaRPr lang="en-GB" dirty="0" smtClean="0"/>
          </a:p>
          <a:p>
            <a:endParaRPr lang="en-GB" dirty="0" smtClean="0"/>
          </a:p>
        </p:txBody>
      </p:sp>
      <p:sp>
        <p:nvSpPr>
          <p:cNvPr id="3" name="Subtitle 2"/>
          <p:cNvSpPr>
            <a:spLocks noGrp="1"/>
          </p:cNvSpPr>
          <p:nvPr>
            <p:ph sz="quarter" idx="1"/>
          </p:nvPr>
        </p:nvSpPr>
        <p:spPr/>
        <p:txBody>
          <a:bodyPr>
            <a:normAutofit fontScale="92500" lnSpcReduction="20000"/>
          </a:bodyPr>
          <a:lstStyle/>
          <a:p>
            <a:r>
              <a:rPr lang="en-GB" dirty="0" smtClean="0"/>
              <a:t>Gain an insight into women within the industry.</a:t>
            </a:r>
          </a:p>
          <a:p>
            <a:r>
              <a:rPr lang="en-GB" dirty="0" smtClean="0"/>
              <a:t>Highlight the industry as a potential career to women.</a:t>
            </a:r>
          </a:p>
          <a:p>
            <a:r>
              <a:rPr lang="en-GB" dirty="0" smtClean="0"/>
              <a:t>This may enable games companies to attract more female employees.</a:t>
            </a:r>
          </a:p>
          <a:p>
            <a:r>
              <a:rPr lang="en-GB" dirty="0" smtClean="0"/>
              <a:t>Develop a career model useful for career theorists.</a:t>
            </a:r>
          </a:p>
          <a:p>
            <a:r>
              <a:rPr lang="en-GB" dirty="0" smtClean="0"/>
              <a:t>Expand the research into the area of women’s career development, especially in terms of new industries and male dominated orgs. </a:t>
            </a:r>
          </a:p>
          <a:p>
            <a:pPr>
              <a:buNone/>
            </a:pPr>
            <a:endParaRPr lang="en-GB" dirty="0"/>
          </a:p>
        </p:txBody>
      </p:sp>
      <p:pic>
        <p:nvPicPr>
          <p:cNvPr id="1026" name="Picture 2" descr="C:\Users\Julie\Pictures\UNIV%20colour_logo_0616.jpg"/>
          <p:cNvPicPr>
            <a:picLocks noChangeAspect="1" noChangeArrowheads="1"/>
          </p:cNvPicPr>
          <p:nvPr/>
        </p:nvPicPr>
        <p:blipFill>
          <a:blip r:embed="rId3"/>
          <a:srcRect/>
          <a:stretch>
            <a:fillRect/>
          </a:stretch>
        </p:blipFill>
        <p:spPr bwMode="auto">
          <a:xfrm>
            <a:off x="7320810" y="214290"/>
            <a:ext cx="1624772" cy="74739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00034" y="357166"/>
            <a:ext cx="8339166" cy="5510234"/>
          </a:xfrm>
          <a:solidFill>
            <a:schemeClr val="bg1"/>
          </a:solidFill>
        </p:spPr>
        <p:txBody>
          <a:bodyPr>
            <a:normAutofit fontScale="90000"/>
          </a:bodyPr>
          <a:lstStyle/>
          <a:p>
            <a:r>
              <a:rPr lang="en-GB" cap="none" dirty="0" smtClean="0">
                <a:solidFill>
                  <a:schemeClr val="accent2"/>
                </a:solidFill>
              </a:rPr>
              <a:t>Thank you for listening</a:t>
            </a:r>
            <a:r>
              <a:rPr lang="en-GB" cap="none" dirty="0" smtClean="0"/>
              <a:t/>
            </a:r>
            <a:br>
              <a:rPr lang="en-GB" cap="none" dirty="0" smtClean="0"/>
            </a:br>
            <a:r>
              <a:rPr lang="en-GB" cap="none" dirty="0" smtClean="0"/>
              <a:t>Please complete my online questionnaire</a:t>
            </a:r>
            <a:br>
              <a:rPr lang="en-GB" cap="none" dirty="0" smtClean="0"/>
            </a:br>
            <a:r>
              <a:rPr lang="en-GB" sz="3600" cap="none" dirty="0" smtClean="0">
                <a:solidFill>
                  <a:schemeClr val="accent2"/>
                </a:solidFill>
                <a:hlinkClick r:id="rId3"/>
              </a:rPr>
              <a:t>www.survey.bris.ac.uk/breakingbarriers/games</a:t>
            </a:r>
            <a:r>
              <a:rPr lang="en-GB" sz="3600" cap="none" dirty="0" smtClean="0"/>
              <a:t/>
            </a:r>
            <a:br>
              <a:rPr lang="en-GB" sz="3600" cap="none" dirty="0" smtClean="0"/>
            </a:br>
            <a:r>
              <a:rPr lang="en-GB" dirty="0" smtClean="0"/>
              <a:t/>
            </a:r>
            <a:br>
              <a:rPr lang="en-GB" dirty="0" smtClean="0"/>
            </a:br>
            <a:r>
              <a:rPr lang="en-GB" dirty="0" smtClean="0"/>
              <a:t/>
            </a:r>
            <a:br>
              <a:rPr lang="en-GB" dirty="0" smtClean="0"/>
            </a:br>
            <a:r>
              <a:rPr lang="en-GB" cap="none" dirty="0" smtClean="0"/>
              <a:t>Any questions?</a:t>
            </a:r>
            <a:r>
              <a:rPr lang="en-GB" dirty="0" smtClean="0"/>
              <a:t/>
            </a:r>
            <a:br>
              <a:rPr lang="en-GB" dirty="0" smtClean="0"/>
            </a:br>
            <a:r>
              <a:rPr lang="en-GB" dirty="0" smtClean="0"/>
              <a:t/>
            </a:r>
            <a:br>
              <a:rPr lang="en-GB" dirty="0" smtClean="0"/>
            </a:br>
            <a:endParaRPr lang="en-GB" dirty="0"/>
          </a:p>
        </p:txBody>
      </p:sp>
      <p:sp>
        <p:nvSpPr>
          <p:cNvPr id="6" name="Subtitle 5"/>
          <p:cNvSpPr>
            <a:spLocks noGrp="1"/>
          </p:cNvSpPr>
          <p:nvPr>
            <p:ph type="subTitle" idx="1"/>
          </p:nvPr>
        </p:nvSpPr>
        <p:spPr/>
        <p:txBody>
          <a:bodyPr>
            <a:normAutofit/>
          </a:bodyPr>
          <a:lstStyle/>
          <a:p>
            <a:r>
              <a:rPr lang="en-GB" dirty="0" smtClean="0"/>
              <a:t>Julie.prescott@liv.ac.uk</a:t>
            </a:r>
            <a:endParaRPr lang="en-GB" dirty="0"/>
          </a:p>
        </p:txBody>
      </p:sp>
      <p:pic>
        <p:nvPicPr>
          <p:cNvPr id="7" name="Picture 2" descr="C:\Users\Julie\Pictures\UNIV%20colour_logo_0616.jpg"/>
          <p:cNvPicPr>
            <a:picLocks noChangeAspect="1" noChangeArrowheads="1"/>
          </p:cNvPicPr>
          <p:nvPr/>
        </p:nvPicPr>
        <p:blipFill>
          <a:blip r:embed="rId4"/>
          <a:srcRect/>
          <a:stretch>
            <a:fillRect/>
          </a:stretch>
        </p:blipFill>
        <p:spPr bwMode="auto">
          <a:xfrm>
            <a:off x="7358082" y="214290"/>
            <a:ext cx="1785918" cy="857232"/>
          </a:xfrm>
          <a:prstGeom prst="rect">
            <a:avLst/>
          </a:prstGeom>
          <a:noFill/>
        </p:spPr>
      </p:pic>
      <p:pic>
        <p:nvPicPr>
          <p:cNvPr id="1027" name="Picture 3" descr="C:\Users\Julie\AppData\Local\Microsoft\Windows\Temporary Internet Files\Content.IE5\4MTVB4IO\MPj04384650000[1].jpg"/>
          <p:cNvPicPr>
            <a:picLocks noChangeAspect="1" noChangeArrowheads="1"/>
          </p:cNvPicPr>
          <p:nvPr/>
        </p:nvPicPr>
        <p:blipFill>
          <a:blip r:embed="rId5" cstate="print"/>
          <a:srcRect/>
          <a:stretch>
            <a:fillRect/>
          </a:stretch>
        </p:blipFill>
        <p:spPr bwMode="auto">
          <a:xfrm>
            <a:off x="4714876" y="3480299"/>
            <a:ext cx="4000528" cy="2141235"/>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216</TotalTime>
  <Words>609</Words>
  <Application>Microsoft Office PowerPoint</Application>
  <PresentationFormat>On-screen Show (4:3)</PresentationFormat>
  <Paragraphs>77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Median</vt:lpstr>
      <vt:lpstr> </vt:lpstr>
      <vt:lpstr>Background</vt:lpstr>
      <vt:lpstr>Preliminary findings</vt:lpstr>
      <vt:lpstr>Preliminary findings</vt:lpstr>
      <vt:lpstr>Aims of PhD project</vt:lpstr>
      <vt:lpstr>The Study</vt:lpstr>
      <vt:lpstr>Main Questions</vt:lpstr>
      <vt:lpstr>Potential Outcomes</vt:lpstr>
      <vt:lpstr>Thank you for listening Please complete my online questionnaire www.survey.bris.ac.uk/breakingbarriers/games   Any questions?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Background</dc:title>
  <dc:creator>Julie</dc:creator>
  <cp:lastModifiedBy>Julie</cp:lastModifiedBy>
  <cp:revision>29</cp:revision>
  <dcterms:created xsi:type="dcterms:W3CDTF">2008-07-18T13:15:07Z</dcterms:created>
  <dcterms:modified xsi:type="dcterms:W3CDTF">2008-09-03T09:59:15Z</dcterms:modified>
</cp:coreProperties>
</file>